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Assistant"/>
      <p:regular r:id="rId22"/>
      <p:bold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Gill Sans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M9DYa2G7poHeFlTGHFj9ZrVG3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ssistant-regular.fntdata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font" Target="fonts/Assistan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GillSans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6296bc4d9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06296bc4d9_0_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6296bc4d9_0_11"/>
          <p:cNvSpPr/>
          <p:nvPr/>
        </p:nvSpPr>
        <p:spPr>
          <a:xfrm>
            <a:off x="182241" y="2579003"/>
            <a:ext cx="8787600" cy="24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106296bc4d9_0_1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106296bc4d9_0_11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106296bc4d9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iw-IL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g106296bc4d9_0_11"/>
          <p:cNvSpPr txBox="1"/>
          <p:nvPr/>
        </p:nvSpPr>
        <p:spPr>
          <a:xfrm>
            <a:off x="6331000" y="685891"/>
            <a:ext cx="24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iw-IL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g106296bc4d9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2" cy="115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g106296bc4d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2" cy="115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106296bc4d9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iw-IL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296bc4d9_0_91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6296bc4d9_0_91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06296bc4d9_0_91"/>
          <p:cNvSpPr txBox="1"/>
          <p:nvPr>
            <p:ph idx="1" type="body"/>
          </p:nvPr>
        </p:nvSpPr>
        <p:spPr>
          <a:xfrm rot="5400000">
            <a:off x="2148930" y="-946386"/>
            <a:ext cx="4823700" cy="8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g106296bc4d9_0_91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g106296bc4d9_0_91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6296bc4d9_0_91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296bc4d9_0_98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6296bc4d9_0_98"/>
          <p:cNvSpPr txBox="1"/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6296bc4d9_0_98"/>
          <p:cNvSpPr txBox="1"/>
          <p:nvPr>
            <p:ph idx="1" type="body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g106296bc4d9_0_98"/>
          <p:cNvSpPr txBox="1"/>
          <p:nvPr>
            <p:ph idx="10" type="dt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g106296bc4d9_0_98"/>
          <p:cNvSpPr txBox="1"/>
          <p:nvPr>
            <p:ph idx="11" type="ftr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6296bc4d9_0_9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296bc4d9_0_105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g106296bc4d9_0_105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g106296bc4d9_0_105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06296bc4d9_0_10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19" name="Google Shape;119;g106296bc4d9_0_105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106296bc4d9_0_105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106296bc4d9_0_105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296bc4d9_0_113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g106296bc4d9_0_113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g106296bc4d9_0_113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g106296bc4d9_0_113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g106296bc4d9_0_113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g106296bc4d9_0_113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06296bc4d9_0_113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0" name="Google Shape;130;g106296bc4d9_0_11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g106296bc4d9_0_11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296bc4d9_0_123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06296bc4d9_0_1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35" name="Google Shape;135;g106296bc4d9_0_123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106296bc4d9_0_12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106296bc4d9_0_12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296bc4d9_0_12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g106296bc4d9_0_12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06296bc4d9_0_12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42" name="Google Shape;142;g106296bc4d9_0_12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106296bc4d9_0_12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6296bc4d9_0_2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g106296bc4d9_0_2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6296bc4d9_0_20"/>
          <p:cNvSpPr txBox="1"/>
          <p:nvPr>
            <p:ph idx="1" type="body"/>
          </p:nvPr>
        </p:nvSpPr>
        <p:spPr>
          <a:xfrm>
            <a:off x="155088" y="1140006"/>
            <a:ext cx="88317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g106296bc4d9_0_2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06296bc4d9_0_2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35" name="Google Shape;35;g106296bc4d9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g106296bc4d9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6296bc4d9_0_28"/>
          <p:cNvSpPr/>
          <p:nvPr/>
        </p:nvSpPr>
        <p:spPr>
          <a:xfrm>
            <a:off x="452646" y="51419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06296bc4d9_0_28"/>
          <p:cNvSpPr txBox="1"/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6296bc4d9_0_28"/>
          <p:cNvSpPr txBox="1"/>
          <p:nvPr>
            <p:ph idx="1" type="body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g106296bc4d9_0_28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g106296bc4d9_0_28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06296bc4d9_0_2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44" name="Google Shape;44;g106296bc4d9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g106296bc4d9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iw-IL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g106296bc4d9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g106296bc4d9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iw-IL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6296bc4d9_0_39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g106296bc4d9_0_39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g106296bc4d9_0_3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106296bc4d9_0_3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53" name="Google Shape;53;g106296bc4d9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106296bc4d9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g106296bc4d9_0_3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g106296bc4d9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06296bc4d9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6296bc4d9_0_49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g106296bc4d9_0_49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g106296bc4d9_0_49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g106296bc4d9_0_49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g106296bc4d9_0_49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g106296bc4d9_0_49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6296bc4d9_0_49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66" name="Google Shape;66;g106296bc4d9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g106296bc4d9_0_4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106296bc4d9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296bc4d9_0_60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06296bc4d9_0_6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72" name="Google Shape;72;g106296bc4d9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106296bc4d9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06296bc4d9_0_60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g106296bc4d9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06296bc4d9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296bc4d9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g106296bc4d9_0_68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06296bc4d9_0_6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81" name="Google Shape;81;g106296bc4d9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106296bc4d9_0_68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6296bc4d9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g106296bc4d9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296bc4d9_0_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6296bc4d9_0_76"/>
          <p:cNvSpPr txBox="1"/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6296bc4d9_0_7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g106296bc4d9_0_76"/>
          <p:cNvSpPr txBox="1"/>
          <p:nvPr>
            <p:ph idx="2" type="body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g106296bc4d9_0_76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g106296bc4d9_0_76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6296bc4d9_0_76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296bc4d9_0_84"/>
          <p:cNvSpPr txBox="1"/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6296bc4d9_0_84"/>
          <p:cNvSpPr/>
          <p:nvPr>
            <p:ph idx="2" type="pic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06296bc4d9_0_84"/>
          <p:cNvSpPr txBox="1"/>
          <p:nvPr>
            <p:ph idx="1" type="body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g106296bc4d9_0_84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g106296bc4d9_0_84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06296bc4d9_0_84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6296bc4d9_0_0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g106296bc4d9_0_0"/>
          <p:cNvSpPr txBox="1"/>
          <p:nvPr>
            <p:ph idx="1" type="body"/>
          </p:nvPr>
        </p:nvSpPr>
        <p:spPr>
          <a:xfrm>
            <a:off x="143289" y="1059264"/>
            <a:ext cx="88350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g106296bc4d9_0_0"/>
          <p:cNvSpPr/>
          <p:nvPr/>
        </p:nvSpPr>
        <p:spPr>
          <a:xfrm>
            <a:off x="143290" y="111873"/>
            <a:ext cx="292620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g106296bc4d9_0_0"/>
          <p:cNvSpPr/>
          <p:nvPr/>
        </p:nvSpPr>
        <p:spPr>
          <a:xfrm>
            <a:off x="6052201" y="111873"/>
            <a:ext cx="292620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06296bc4d9_0_0"/>
          <p:cNvSpPr/>
          <p:nvPr/>
        </p:nvSpPr>
        <p:spPr>
          <a:xfrm>
            <a:off x="3097745" y="111873"/>
            <a:ext cx="292620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06296bc4d9_0_0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g106296bc4d9_0_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7" name="Google Shape;17;g106296bc4d9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106296bc4d9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106296bc4d9_0_0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4.jp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242754" y="2676578"/>
            <a:ext cx="8584534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iw-IL"/>
              <a:t>היכרות עם SPIKE PRIME, התוכנה והבקר</a:t>
            </a:r>
            <a:endParaRPr b="1"/>
          </a:p>
        </p:txBody>
      </p:sp>
      <p:sp>
        <p:nvSpPr>
          <p:cNvPr id="149" name="Google Shape;149;p1"/>
          <p:cNvSpPr txBox="1"/>
          <p:nvPr/>
        </p:nvSpPr>
        <p:spPr>
          <a:xfrm>
            <a:off x="3187659" y="4191557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מאת Arvind and Sanjay Seshan</a:t>
            </a:r>
            <a:endParaRPr sz="1600">
              <a:solidFill>
                <a:srgbClr val="0EAE9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הרחבות: הוספת בלוקים</a:t>
            </a:r>
            <a:endParaRPr/>
          </a:p>
        </p:txBody>
      </p:sp>
      <p:sp>
        <p:nvSpPr>
          <p:cNvPr id="283" name="Google Shape;283;p10"/>
          <p:cNvSpPr txBox="1"/>
          <p:nvPr>
            <p:ph idx="1" type="body"/>
          </p:nvPr>
        </p:nvSpPr>
        <p:spPr>
          <a:xfrm>
            <a:off x="1190625" y="1246294"/>
            <a:ext cx="7758640" cy="2871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בפתיחת שתי התוכנות, לא כל הבלוקים האפשריים מוצגים.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לחצו על כפתור ההרחבות בתחתית המסך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בשיעור שלנו, נשתמש ב-״מנועים נוספים״ וב- ״תנועות נוספות״ לעיתים קרובות.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הבלוקים הללו יופיעו בתור כרטיסיות שונות במסך התכנות מרגע ההורדה. </a:t>
            </a:r>
            <a:endParaRPr/>
          </a:p>
        </p:txBody>
      </p:sp>
      <p:sp>
        <p:nvSpPr>
          <p:cNvPr id="284" name="Google Shape;284;p1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285" name="Google Shape;285;p1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close up of a logo&#10;&#10;Description automatically generated" id="286" name="Google Shape;2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683" y="1244742"/>
            <a:ext cx="577824" cy="156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"/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7821" y="3243995"/>
            <a:ext cx="4369901" cy="287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" y="3183048"/>
            <a:ext cx="4158967" cy="3103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קנבס התכנות</a:t>
            </a:r>
            <a:endParaRPr/>
          </a:p>
        </p:txBody>
      </p:sp>
      <p:pic>
        <p:nvPicPr>
          <p:cNvPr descr="A screenshot of a cell phone&#10;&#10;Description automatically generated" id="295" name="Google Shape;295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34" y="1177604"/>
            <a:ext cx="5826106" cy="504126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297" name="Google Shape;297;p11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98" name="Google Shape;298;p11"/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בלוקי התכנות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הורדה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01" name="Google Shape;301;p11"/>
          <p:cNvCxnSpPr/>
          <p:nvPr/>
        </p:nvCxnSpPr>
        <p:spPr>
          <a:xfrm>
            <a:off x="2123906" y="1411820"/>
            <a:ext cx="1059390" cy="577978"/>
          </a:xfrm>
          <a:prstGeom prst="straightConnector1">
            <a:avLst/>
          </a:prstGeom>
          <a:noFill/>
          <a:ln cap="rnd" cmpd="sng" w="222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11"/>
          <p:cNvCxnSpPr/>
          <p:nvPr/>
        </p:nvCxnSpPr>
        <p:spPr>
          <a:xfrm>
            <a:off x="2123906" y="1856760"/>
            <a:ext cx="1062287" cy="1514959"/>
          </a:xfrm>
          <a:prstGeom prst="straightConnector1">
            <a:avLst/>
          </a:prstGeom>
          <a:noFill/>
          <a:ln cap="rnd" cmpd="sng" w="222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3" name="Google Shape;3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193" y="1989798"/>
            <a:ext cx="1744422" cy="1354907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p11"/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 cap="rnd" cmpd="sng" w="2222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  <a:ln cap="rnd" cmpd="sng" w="222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11"/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מסך הבקר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11"/>
          <p:cNvSpPr txBox="1"/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קנבס התכנות העיקרי, הוא האזור בו תצרו כל תוכנית (הנקראת ׳פרויקט׳)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כל בלוקי התכנות נמצאים בצד השמאלי של המסך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סמל החיבור מאפשר גישה למסך הבקר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סמל ההורדה/הרצה מאפשר לבחור את מצב ההורדה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6014372" y="588758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עצירה והפעלה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6014372" y="546691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הורדה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מסך הבקר</a:t>
            </a:r>
            <a:endParaRPr/>
          </a:p>
        </p:txBody>
      </p:sp>
      <p:sp>
        <p:nvSpPr>
          <p:cNvPr id="318" name="Google Shape;318;p12"/>
          <p:cNvSpPr txBox="1"/>
          <p:nvPr>
            <p:ph idx="1" type="body"/>
          </p:nvPr>
        </p:nvSpPr>
        <p:spPr>
          <a:xfrm>
            <a:off x="155088" y="1140006"/>
            <a:ext cx="487058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עליכם לחבר את הבקר כדי לקבל גישה לחלק הזה (לחצו על סמל הבקר הקטן)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החלק הזה שימושי מאוד בשביל: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בדיקת אחוזי הסוללה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מערכת ההפעלה של הבקר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ערכי חיישן הג׳יירו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בדיקת אילו מנועים וחיישנים מחוברים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קבלת ערכים ב ״שידור חי״ מהמנועים והחיישנים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לחיצה על שלוש הנקודות (...) מאפשרת את שינוי השם, אתחול הבקר ועדכון המנועים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תכנית הניהול מכילה רשימה של כל התוכנות שעל הבקר (עד 20). השתמשו בחלק הזה על מנת לשנות את סדר ההופעה של התוכנות.</a:t>
            </a:r>
            <a:endParaRPr/>
          </a:p>
        </p:txBody>
      </p:sp>
      <p:sp>
        <p:nvSpPr>
          <p:cNvPr id="319" name="Google Shape;319;p1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320" name="Google Shape;320;p1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321" name="Google Shape;3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580" y="1228155"/>
            <a:ext cx="3159424" cy="2453951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 up of a device&#10;&#10;Description automatically generated" id="322" name="Google Shape;3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961" y="369181"/>
            <a:ext cx="629712" cy="647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323" name="Google Shape;32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958" y="3800934"/>
            <a:ext cx="3221853" cy="2421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24" name="Google Shape;32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8152" y="3756274"/>
            <a:ext cx="1024831" cy="90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iw-IL"/>
              <a:t>מעבר על פלטת הבלוקים של SPIKE PRIME  ו- ROBOT INVENTOR</a:t>
            </a:r>
            <a:endParaRPr/>
          </a:p>
        </p:txBody>
      </p:sp>
      <p:sp>
        <p:nvSpPr>
          <p:cNvPr id="330" name="Google Shape;330;p1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331" name="Google Shape;331;p1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332" name="Google Shape;332;p13"/>
          <p:cNvPicPr preferRelativeResize="0"/>
          <p:nvPr/>
        </p:nvPicPr>
        <p:blipFill rotWithShape="1">
          <a:blip r:embed="rId3">
            <a:alphaModFix/>
          </a:blip>
          <a:srcRect b="487" l="0" r="0" t="95960"/>
          <a:stretch/>
        </p:blipFill>
        <p:spPr>
          <a:xfrm>
            <a:off x="88409" y="3897965"/>
            <a:ext cx="63434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3"/>
          <p:cNvSpPr txBox="1"/>
          <p:nvPr/>
        </p:nvSpPr>
        <p:spPr>
          <a:xfrm>
            <a:off x="5307981" y="1195148"/>
            <a:ext cx="3697500" cy="4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0095F4"/>
                </a:solidFill>
                <a:latin typeface="Assistant"/>
                <a:ea typeface="Assistant"/>
                <a:cs typeface="Assistant"/>
                <a:sym typeface="Assistant"/>
              </a:rPr>
              <a:t>Motors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שליטה בכל מנוע בנפרד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F15FCF"/>
                </a:solidFill>
                <a:latin typeface="Assistant"/>
                <a:ea typeface="Assistant"/>
                <a:cs typeface="Assistant"/>
                <a:sym typeface="Assistant"/>
              </a:rPr>
              <a:t>Movement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שליטה בשני מנועים במקביל בסנכרון 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955BF3"/>
                </a:solidFill>
                <a:latin typeface="Assistant"/>
                <a:ea typeface="Assistant"/>
                <a:cs typeface="Assistant"/>
                <a:sym typeface="Assistant"/>
              </a:rPr>
              <a:t>Light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5X5 תכנות מטריצת ה-</a:t>
            </a:r>
            <a:endParaRPr b="1" sz="11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C16EE8"/>
                </a:solidFill>
                <a:latin typeface="Assistant"/>
                <a:ea typeface="Assistant"/>
                <a:cs typeface="Assistant"/>
                <a:sym typeface="Assistant"/>
              </a:rPr>
              <a:t>Sound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השמעת קול</a:t>
            </a:r>
            <a:endParaRPr b="1" sz="11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F5C800"/>
                </a:solidFill>
                <a:latin typeface="Assistant"/>
                <a:ea typeface="Assistant"/>
                <a:cs typeface="Assistant"/>
                <a:sym typeface="Assistant"/>
              </a:rPr>
              <a:t>Events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הפעל פעולות בהתאם ל׳אירועים׳ (טיימר, חיישנים...) </a:t>
            </a:r>
            <a:r>
              <a:rPr b="1" lang="iw-IL" sz="1100">
                <a:solidFill>
                  <a:srgbClr val="FFB31D"/>
                </a:solidFill>
                <a:latin typeface="Assistant"/>
                <a:ea typeface="Assistant"/>
                <a:cs typeface="Assistant"/>
                <a:sym typeface="Assistant"/>
              </a:rPr>
              <a:t>Control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לולאות, הצהרות אם-אזי וכו׳....</a:t>
            </a:r>
            <a:endParaRPr b="1" sz="11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1BCFE9"/>
                </a:solidFill>
                <a:latin typeface="Assistant"/>
                <a:ea typeface="Assistant"/>
                <a:cs typeface="Assistant"/>
                <a:sym typeface="Assistant"/>
              </a:rPr>
              <a:t>Sensors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קריאת ערך של חיישן</a:t>
            </a:r>
            <a:endParaRPr b="1" sz="11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02B64E"/>
                </a:solidFill>
                <a:latin typeface="Assistant"/>
                <a:ea typeface="Assistant"/>
                <a:cs typeface="Assistant"/>
                <a:sym typeface="Assistant"/>
              </a:rPr>
              <a:t>Operators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מתמטיקה ולוגיקה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FF9732"/>
                </a:solidFill>
                <a:latin typeface="Assistant"/>
                <a:ea typeface="Assistant"/>
                <a:cs typeface="Assistant"/>
                <a:sym typeface="Assistant"/>
              </a:rPr>
              <a:t>Variables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שמירת מידע במשתנה או רשימה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F55455"/>
                </a:solidFill>
                <a:latin typeface="Assistant"/>
                <a:ea typeface="Assistant"/>
                <a:cs typeface="Assistant"/>
                <a:sym typeface="Assistant"/>
              </a:rPr>
              <a:t>My Blocks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צרו בלוקים אישיים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FE59D0"/>
                </a:solidFill>
                <a:latin typeface="Assistant"/>
                <a:ea typeface="Assistant"/>
                <a:cs typeface="Assistant"/>
                <a:sym typeface="Assistant"/>
              </a:rPr>
              <a:t>More Movement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בלוקי תנועות נוספים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0290F8"/>
                </a:solidFill>
                <a:latin typeface="Assistant"/>
                <a:ea typeface="Assistant"/>
                <a:cs typeface="Assistant"/>
                <a:sym typeface="Assistant"/>
              </a:rPr>
              <a:t>More Motors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בלוקי מנועים נוספים</a:t>
            </a:r>
            <a:endParaRPr b="1" sz="11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13B09B"/>
                </a:solidFill>
                <a:latin typeface="Assistant"/>
                <a:ea typeface="Assistant"/>
                <a:cs typeface="Assistant"/>
                <a:sym typeface="Assistant"/>
              </a:rPr>
              <a:t>Weather Manager 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גישה למצבי האורור</a:t>
            </a:r>
            <a:endParaRPr b="1" sz="11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Music –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השמעת תווים ובחירת כלי נגינה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Model Blocks </a:t>
            </a:r>
            <a:r>
              <a:rPr lang="iw-IL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בלוקי תכנות ל-5 דגמים מובנים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02B64E"/>
                </a:solidFill>
                <a:latin typeface="Assistant"/>
                <a:ea typeface="Assistant"/>
                <a:cs typeface="Assistant"/>
                <a:sym typeface="Assistant"/>
              </a:rPr>
              <a:t>DualShock 4 Controller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100">
                <a:solidFill>
                  <a:srgbClr val="02B64E"/>
                </a:solidFill>
                <a:latin typeface="Assistant"/>
                <a:ea typeface="Assistant"/>
                <a:cs typeface="Assistant"/>
                <a:sym typeface="Assistant"/>
              </a:rPr>
              <a:t>Xbox One Controller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34" name="Google Shape;334;p13"/>
          <p:cNvCxnSpPr/>
          <p:nvPr/>
        </p:nvCxnSpPr>
        <p:spPr>
          <a:xfrm>
            <a:off x="332440" y="4337824"/>
            <a:ext cx="0" cy="1784680"/>
          </a:xfrm>
          <a:prstGeom prst="straightConnector1">
            <a:avLst/>
          </a:pr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35" name="Google Shape;335;p13"/>
          <p:cNvPicPr preferRelativeResize="0"/>
          <p:nvPr/>
        </p:nvPicPr>
        <p:blipFill rotWithShape="1">
          <a:blip r:embed="rId4">
            <a:alphaModFix/>
          </a:blip>
          <a:srcRect b="487" l="0" r="0" t="95960"/>
          <a:stretch/>
        </p:blipFill>
        <p:spPr>
          <a:xfrm>
            <a:off x="4761567" y="3897965"/>
            <a:ext cx="634340" cy="3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13"/>
          <p:cNvCxnSpPr/>
          <p:nvPr/>
        </p:nvCxnSpPr>
        <p:spPr>
          <a:xfrm>
            <a:off x="5005598" y="4337824"/>
            <a:ext cx="0" cy="1784680"/>
          </a:xfrm>
          <a:prstGeom prst="straightConnector1">
            <a:avLst/>
          </a:pr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7" name="Google Shape;337;p13"/>
          <p:cNvSpPr txBox="1"/>
          <p:nvPr/>
        </p:nvSpPr>
        <p:spPr>
          <a:xfrm rot="-5400000">
            <a:off x="-408709" y="2166632"/>
            <a:ext cx="1497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SPIKE PRIME</a:t>
            </a:r>
            <a:endParaRPr/>
          </a:p>
        </p:txBody>
      </p:sp>
      <p:sp>
        <p:nvSpPr>
          <p:cNvPr id="338" name="Google Shape;338;p13"/>
          <p:cNvSpPr txBox="1"/>
          <p:nvPr/>
        </p:nvSpPr>
        <p:spPr>
          <a:xfrm rot="-5400000">
            <a:off x="3986176" y="2447278"/>
            <a:ext cx="2185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ROBOT INVENTOR</a:t>
            </a:r>
            <a:endParaRPr/>
          </a:p>
        </p:txBody>
      </p:sp>
      <p:sp>
        <p:nvSpPr>
          <p:cNvPr id="339" name="Google Shape;339;p13"/>
          <p:cNvSpPr txBox="1"/>
          <p:nvPr/>
        </p:nvSpPr>
        <p:spPr>
          <a:xfrm>
            <a:off x="2" y="1239398"/>
            <a:ext cx="43980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095F4"/>
                </a:solidFill>
                <a:latin typeface="Assistant"/>
                <a:ea typeface="Assistant"/>
                <a:cs typeface="Assistant"/>
                <a:sym typeface="Assistant"/>
              </a:rPr>
              <a:t>Motors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שליטה בכל מנוע בנפרד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F15FCF"/>
                </a:solidFill>
                <a:latin typeface="Assistant"/>
                <a:ea typeface="Assistant"/>
                <a:cs typeface="Assistant"/>
                <a:sym typeface="Assistant"/>
              </a:rPr>
              <a:t>Movement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שליטה בשני מנועים במקביל בסנכרון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955BF3"/>
                </a:solidFill>
                <a:latin typeface="Assistant"/>
                <a:ea typeface="Assistant"/>
                <a:cs typeface="Assistant"/>
                <a:sym typeface="Assistant"/>
              </a:rPr>
              <a:t>Light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5X5 תכנות מטריצת ה-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C16EE8"/>
                </a:solidFill>
                <a:latin typeface="Assistant"/>
                <a:ea typeface="Assistant"/>
                <a:cs typeface="Assistant"/>
                <a:sym typeface="Assistant"/>
              </a:rPr>
              <a:t>Sound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השמעת קול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F5C800"/>
                </a:solidFill>
                <a:latin typeface="Assistant"/>
                <a:ea typeface="Assistant"/>
                <a:cs typeface="Assistant"/>
                <a:sym typeface="Assistant"/>
              </a:rPr>
              <a:t>Events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הפעל פעולות בהתאם ל׳אירועים׳ (טיימר, חיישנים...)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FFB31D"/>
                </a:solidFill>
                <a:latin typeface="Assistant"/>
                <a:ea typeface="Assistant"/>
                <a:cs typeface="Assistant"/>
                <a:sym typeface="Assistant"/>
              </a:rPr>
              <a:t>Control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לולאות, הצהרות אם-אזי וכו׳...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1BCFE9"/>
                </a:solidFill>
                <a:latin typeface="Assistant"/>
                <a:ea typeface="Assistant"/>
                <a:cs typeface="Assistant"/>
                <a:sym typeface="Assistant"/>
              </a:rPr>
              <a:t>Sensors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קריאת ערך של חיישן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2B64E"/>
                </a:solidFill>
                <a:latin typeface="Assistant"/>
                <a:ea typeface="Assistant"/>
                <a:cs typeface="Assistant"/>
                <a:sym typeface="Assistant"/>
              </a:rPr>
              <a:t>Operators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מתמטיקה ולוגיקה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FF9732"/>
                </a:solidFill>
                <a:latin typeface="Assistant"/>
                <a:ea typeface="Assistant"/>
                <a:cs typeface="Assistant"/>
                <a:sym typeface="Assistant"/>
              </a:rPr>
              <a:t>Variables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שמירת מידע במשתנה או רשימה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F55455"/>
                </a:solidFill>
                <a:latin typeface="Assistant"/>
                <a:ea typeface="Assistant"/>
                <a:cs typeface="Assistant"/>
                <a:sym typeface="Assistant"/>
              </a:rPr>
              <a:t>My Blocks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צרו בלוקים אישיים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FE59D0"/>
                </a:solidFill>
                <a:latin typeface="Assistant"/>
                <a:ea typeface="Assistant"/>
                <a:cs typeface="Assistant"/>
                <a:sym typeface="Assistant"/>
              </a:rPr>
              <a:t>More Movement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בלוקי תנועות נוספים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290F8"/>
                </a:solidFill>
                <a:latin typeface="Assistant"/>
                <a:ea typeface="Assistant"/>
                <a:cs typeface="Assistant"/>
                <a:sym typeface="Assistant"/>
              </a:rPr>
              <a:t>More Motors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בלוקי מנועים נוספים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13B09B"/>
                </a:solidFill>
                <a:latin typeface="Assistant"/>
                <a:ea typeface="Assistant"/>
                <a:cs typeface="Assistant"/>
                <a:sym typeface="Assistant"/>
              </a:rPr>
              <a:t>Weather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גישה למצבי האורור</a:t>
            </a:r>
            <a:endParaRPr b="1" sz="1200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Music –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השמעת תווים ובחירת כלי נגינה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1BCFE9"/>
                </a:solidFill>
                <a:latin typeface="Assistant"/>
                <a:ea typeface="Assistant"/>
                <a:cs typeface="Assistant"/>
                <a:sym typeface="Assistant"/>
              </a:rPr>
              <a:t>More Sensors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ערכי צבע גולמיים, תאוצה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0B050"/>
                </a:solidFill>
                <a:latin typeface="Assistant"/>
                <a:ea typeface="Assistant"/>
                <a:cs typeface="Assistant"/>
                <a:sym typeface="Assistant"/>
              </a:rPr>
              <a:t>Music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בחרו כלי נגינה ומקצב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0B050"/>
                </a:solidFill>
                <a:latin typeface="Assistant"/>
                <a:ea typeface="Assistant"/>
                <a:cs typeface="Assistant"/>
                <a:sym typeface="Assistant"/>
              </a:rPr>
              <a:t>Line Graph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רישום נתונים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1200">
                <a:solidFill>
                  <a:srgbClr val="00B050"/>
                </a:solidFill>
                <a:latin typeface="Assistant"/>
                <a:ea typeface="Assistant"/>
                <a:cs typeface="Assistant"/>
                <a:sym typeface="Assistant"/>
              </a:rPr>
              <a:t>Display</a:t>
            </a:r>
            <a:r>
              <a:rPr b="1"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iw-IL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– הצגת תמונות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idx="11" type="ftr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900"/>
              <a:t>Copyright © 2020 Prime Lessons (primelessons.org) CC-BY-NC-SA.  (Last edit: 1/9/2020)</a:t>
            </a:r>
            <a:endParaRPr sz="900"/>
          </a:p>
        </p:txBody>
      </p:sp>
      <p:sp>
        <p:nvSpPr>
          <p:cNvPr id="345" name="Google Shape;345;p14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346" name="Google Shape;346;p14"/>
          <p:cNvSpPr txBox="1"/>
          <p:nvPr>
            <p:ph type="title"/>
          </p:nvPr>
        </p:nvSpPr>
        <p:spPr>
          <a:xfrm>
            <a:off x="136625" y="436038"/>
            <a:ext cx="87468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הורדה VS מצב שידור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47" name="Google Shape;347;p14"/>
          <p:cNvPicPr preferRelativeResize="0"/>
          <p:nvPr/>
        </p:nvPicPr>
        <p:blipFill rotWithShape="1">
          <a:blip r:embed="rId3">
            <a:alphaModFix/>
          </a:blip>
          <a:srcRect b="9476" l="79385" r="1367" t="69665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14"/>
          <p:cNvSpPr txBox="1"/>
          <p:nvPr/>
        </p:nvSpPr>
        <p:spPr>
          <a:xfrm>
            <a:off x="3790527" y="1235287"/>
            <a:ext cx="5184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הורדה: התוכנה רצה על הבקר ויכולה לרוץ בכל זמן, עם או בלי המחשב.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שידור: התוכנה רצה על המחשב ושולטת במנועי הרובוט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2" marL="7632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i="0" lang="iw-IL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פעולה זו נוטה לגרום לתגובות איטיות יותר של הרובוט, אך מאפשרת להשתמש בתכונותIOT  כמו בדיקת האוורור.</a:t>
            </a:r>
            <a:endParaRPr i="0" sz="1800" u="none" cap="none" strike="noStrik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הערה: קבוצות FLL חייבות להשתמש במצב הורדה בתחרויות.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6035040" y="53848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התחברות לבקר</a:t>
            </a:r>
            <a:endParaRPr/>
          </a:p>
        </p:txBody>
      </p:sp>
      <p:sp>
        <p:nvSpPr>
          <p:cNvPr id="355" name="Google Shape;355;p15"/>
          <p:cNvSpPr txBox="1"/>
          <p:nvPr>
            <p:ph idx="1" type="body"/>
          </p:nvPr>
        </p:nvSpPr>
        <p:spPr>
          <a:xfrm>
            <a:off x="3942080" y="1242219"/>
            <a:ext cx="5042427" cy="2756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גם לSpike וגם לRobot Inventor, התוכנה תתחבר אוטומטית לבקר אם ישנו שימוש בכבל usb. 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על מנת להתחבר דרך בלוטות׳, לחצו על סמל החיבור בתוכנה (סמל הבקר הקטן).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הפעילו את הבלוטות׳ על ידי לחיצה על כפתור הבלוטות׳ על הבקר.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הבקר שלכם יופיע בתחתית הרשימה, בחרו אותו.</a:t>
            </a:r>
            <a:endParaRPr/>
          </a:p>
        </p:txBody>
      </p:sp>
      <p:sp>
        <p:nvSpPr>
          <p:cNvPr id="356" name="Google Shape;356;p1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357" name="Google Shape;357;p1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Graphical user interface, application&#10;&#10;Description automatically generated" id="358" name="Google Shape;3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073" y="2732173"/>
            <a:ext cx="34671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673" y="1498316"/>
            <a:ext cx="9779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60" name="Google Shape;360;p15"/>
          <p:cNvPicPr preferRelativeResize="0"/>
          <p:nvPr/>
        </p:nvPicPr>
        <p:blipFill rotWithShape="1">
          <a:blip r:embed="rId5">
            <a:alphaModFix/>
          </a:blip>
          <a:srcRect b="0" l="27496" r="32111" t="15052"/>
          <a:stretch/>
        </p:blipFill>
        <p:spPr>
          <a:xfrm>
            <a:off x="1309816" y="3833683"/>
            <a:ext cx="1668163" cy="263121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5"/>
          <p:cNvSpPr/>
          <p:nvPr/>
        </p:nvSpPr>
        <p:spPr>
          <a:xfrm>
            <a:off x="2282068" y="4155595"/>
            <a:ext cx="409124" cy="409124"/>
          </a:xfrm>
          <a:prstGeom prst="ellipse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2" name="Google Shape;36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8754" y="4146196"/>
            <a:ext cx="4432852" cy="194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6296bc4d9_0_13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קרדיטים</a:t>
            </a:r>
            <a:endParaRPr/>
          </a:p>
        </p:txBody>
      </p:sp>
      <p:sp>
        <p:nvSpPr>
          <p:cNvPr id="368" name="Google Shape;368;g106296bc4d9_0_136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iw-IL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iw-IL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iw-IL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iw-IL" sz="2200"/>
              <a:t> www.primelessons.org</a:t>
            </a:r>
            <a:endParaRPr sz="2200"/>
          </a:p>
        </p:txBody>
      </p:sp>
      <p:sp>
        <p:nvSpPr>
          <p:cNvPr id="369" name="Google Shape;369;g106296bc4d9_0_13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370" name="Google Shape;370;g106296bc4d9_0_13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371" name="Google Shape;371;g106296bc4d9_0_136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iw-IL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iw-IL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w-IL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iw-IL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iw-IL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iw-IL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372" name="Google Shape;372;g106296bc4d9_0_13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06296bc4d9_0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482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06296bc4d9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475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06296bc4d9_0_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מטרות השיעור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55088" y="1140007"/>
            <a:ext cx="8831580" cy="240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ללמוד כיצד עובדים עם ערכת SPIKE והבקר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ללמוד על המרכיבים העיקריים של הSPIKE Prime ותוכנת Robot Inventor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ללמוד כיצד לחבר את הבקר שלכם למחשב/טאבלט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"/>
          <p:cNvPicPr preferRelativeResize="0"/>
          <p:nvPr/>
        </p:nvPicPr>
        <p:blipFill rotWithShape="1">
          <a:blip r:embed="rId3">
            <a:alphaModFix/>
          </a:blip>
          <a:srcRect b="0" l="25466" r="25537" t="0"/>
          <a:stretch/>
        </p:blipFill>
        <p:spPr>
          <a:xfrm>
            <a:off x="4958994" y="1042338"/>
            <a:ext cx="3369460" cy="515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כפתורי הבקר</a:t>
            </a:r>
            <a:endParaRPr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55088" y="1140006"/>
            <a:ext cx="4616937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1" algn="r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iw-IL"/>
              <a:t>שם את הבקר במצב חיבור בלוטות׳</a:t>
            </a:r>
            <a:endParaRPr/>
          </a:p>
          <a:p>
            <a:pPr indent="-514350" lvl="0" marL="51435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iw-IL"/>
              <a:t>כפתור שמאלי לניווט במסך הבית</a:t>
            </a:r>
            <a:endParaRPr/>
          </a:p>
          <a:p>
            <a:pPr indent="-514350" lvl="0" marL="51435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iw-IL"/>
              <a:t>בחרו תכנית או צאו מתכנית. החזיקו ל-5 שניות לכיבוי. מדליק את הבקר.</a:t>
            </a:r>
            <a:endParaRPr/>
          </a:p>
          <a:p>
            <a:pPr indent="-514350" lvl="0" marL="514350" rtl="1" algn="r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iw-IL"/>
              <a:t>כפתור ימני לניווט בתוכנה</a:t>
            </a:r>
            <a:endParaRPr/>
          </a:p>
          <a:p>
            <a:pPr indent="0" lvl="0" marL="0" rtl="1" algn="r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166" name="Google Shape;166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67" name="Google Shape;167;p3"/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175" name="Google Shape;1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622" y="1195092"/>
            <a:ext cx="4187389" cy="50713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מסך הבקר</a:t>
            </a:r>
            <a:endParaRPr/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155088" y="1140006"/>
            <a:ext cx="453453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מסך 5x5 פיקסלים לד ליצירת עיצובים ולבחירת תוכנות.</a:t>
            </a:r>
            <a:endParaRPr/>
          </a:p>
          <a:p>
            <a:pPr indent="-342900" lvl="0" marL="342900" rtl="1" algn="r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השתמשו בחיצים ובכפתור האמצעי לניווט בין התוכנות והרצתן. </a:t>
            </a:r>
            <a:endParaRPr/>
          </a:p>
          <a:p>
            <a:pPr indent="-342900" lvl="0" marL="342900" rtl="1" algn="r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ישנה הגבלה למקסימום 20 תוכנות.</a:t>
            </a:r>
            <a:endParaRPr/>
          </a:p>
        </p:txBody>
      </p:sp>
      <p:sp>
        <p:nvSpPr>
          <p:cNvPr id="178" name="Google Shape;178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179" name="Google Shape;179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3907" y="3496009"/>
            <a:ext cx="2093917" cy="222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מנועים, פורטים וחיישנים</a:t>
            </a:r>
            <a:endParaRPr/>
          </a:p>
        </p:txBody>
      </p:sp>
      <p:sp>
        <p:nvSpPr>
          <p:cNvPr id="186" name="Google Shape;186;p5"/>
          <p:cNvSpPr txBox="1"/>
          <p:nvPr>
            <p:ph idx="1" type="body"/>
          </p:nvPr>
        </p:nvSpPr>
        <p:spPr>
          <a:xfrm>
            <a:off x="175260" y="1242167"/>
            <a:ext cx="8675597" cy="256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לבקר 6 פורטים בנויים מראש (a-f)</a:t>
            </a:r>
            <a:endParaRPr/>
          </a:p>
          <a:p>
            <a:pPr indent="-342900" lvl="0" marL="342900" rtl="1" algn="r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כל פורט יכול להיות בשימוש עם כל מנוע או חיישן</a:t>
            </a:r>
            <a:endParaRPr/>
          </a:p>
          <a:p>
            <a:pPr indent="-342900" lvl="0" marL="342900" rtl="1" algn="r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ערכת הSpike Prime העיקרית מגיעה עם מנוע גדול אחד, שני מנועים קטנים, חיישן מגע, חיישן מרחק, חיישן צבע ו- IMU מובנה עם 6 צירים (מד תאוצה של 3 צירים + חיישן ג׳יירו של 3 צירים)</a:t>
            </a:r>
            <a:endParaRPr/>
          </a:p>
          <a:p>
            <a:pPr indent="-342900" lvl="0" marL="342900" rtl="1" algn="r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iw-IL"/>
              <a:t>ערכת ה Robot Inventor מגיעה עם 4 מנועים קטנים, חיישן מרחק, חיישן צבע ו- IMU מובנה עם 6 צירים (מד תאוצה של 3 צירים + חיישן ג׳יירו של 3 צירים)</a:t>
            </a:r>
            <a:endParaRPr/>
          </a:p>
          <a:p>
            <a:pPr indent="-237744" lvl="0" marL="342900" rtl="1" algn="r">
              <a:spcBef>
                <a:spcPts val="960"/>
              </a:spcBef>
              <a:spcAft>
                <a:spcPts val="0"/>
              </a:spcAft>
              <a:buSzPts val="1656"/>
              <a:buFont typeface="Arial"/>
              <a:buNone/>
            </a:pPr>
            <a:r>
              <a:t/>
            </a:r>
            <a:endParaRPr/>
          </a:p>
          <a:p>
            <a:pPr indent="-237744" lvl="0" marL="342900" rtl="0" algn="l">
              <a:spcBef>
                <a:spcPts val="960"/>
              </a:spcBef>
              <a:spcAft>
                <a:spcPts val="0"/>
              </a:spcAft>
              <a:buSzPts val="165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" name="Google Shape;187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188" name="Google Shape;188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058" y="3518517"/>
            <a:ext cx="4062011" cy="304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400" y="3601590"/>
            <a:ext cx="3894601" cy="29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תפריט הבית</a:t>
            </a:r>
            <a:endParaRPr/>
          </a:p>
        </p:txBody>
      </p:sp>
      <p:sp>
        <p:nvSpPr>
          <p:cNvPr id="196" name="Google Shape;196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197" name="Google Shape;197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3">
            <a:alphaModFix/>
          </a:blip>
          <a:srcRect b="6388" l="11236" r="11056" t="11379"/>
          <a:stretch/>
        </p:blipFill>
        <p:spPr>
          <a:xfrm>
            <a:off x="531210" y="2298515"/>
            <a:ext cx="3633259" cy="2836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1329002" y="3817882"/>
            <a:ext cx="1358468" cy="58477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יצירת פרויקט חדש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2250593" y="5328705"/>
            <a:ext cx="1869142" cy="58477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פתיחת פרויקטים שמורים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1" name="Google Shape;201;p6"/>
          <p:cNvCxnSpPr/>
          <p:nvPr/>
        </p:nvCxnSpPr>
        <p:spPr>
          <a:xfrm rot="10800000">
            <a:off x="918294" y="4054180"/>
            <a:ext cx="410708" cy="0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2" name="Google Shape;202;p6"/>
          <p:cNvSpPr txBox="1"/>
          <p:nvPr/>
        </p:nvSpPr>
        <p:spPr>
          <a:xfrm>
            <a:off x="531210" y="1366378"/>
            <a:ext cx="1881943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הוספת תכנית לימוד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2511441" y="1360190"/>
            <a:ext cx="188193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הוראות בניה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4" name="Google Shape;204;p6"/>
          <p:cNvCxnSpPr/>
          <p:nvPr/>
        </p:nvCxnSpPr>
        <p:spPr>
          <a:xfrm>
            <a:off x="2250593" y="1698744"/>
            <a:ext cx="0" cy="715089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5" name="Google Shape;205;p6"/>
          <p:cNvCxnSpPr/>
          <p:nvPr/>
        </p:nvCxnSpPr>
        <p:spPr>
          <a:xfrm>
            <a:off x="2687473" y="1698744"/>
            <a:ext cx="0" cy="708901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6" name="Google Shape;206;p6"/>
          <p:cNvCxnSpPr>
            <a:stCxn id="200" idx="3"/>
          </p:cNvCxnSpPr>
          <p:nvPr/>
        </p:nvCxnSpPr>
        <p:spPr>
          <a:xfrm rot="10800000">
            <a:off x="3020835" y="2498693"/>
            <a:ext cx="1098900" cy="3122400"/>
          </a:xfrm>
          <a:prstGeom prst="bentConnector4">
            <a:avLst>
              <a:gd fmla="val -20802" name="adj1"/>
              <a:gd fmla="val 54680" name="adj2"/>
            </a:avLst>
          </a:prstGeom>
          <a:noFill/>
          <a:ln cap="rnd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6"/>
          <p:cNvSpPr txBox="1"/>
          <p:nvPr/>
        </p:nvSpPr>
        <p:spPr>
          <a:xfrm>
            <a:off x="7217792" y="4845766"/>
            <a:ext cx="1710169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איזור תכנות חופשי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3852" y="1692466"/>
            <a:ext cx="3192102" cy="28829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5223852" y="1340596"/>
            <a:ext cx="3192098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 מודלים עיקרי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0" name="Google Shape;210;p6"/>
          <p:cNvCxnSpPr/>
          <p:nvPr/>
        </p:nvCxnSpPr>
        <p:spPr>
          <a:xfrm>
            <a:off x="4015531" y="2053194"/>
            <a:ext cx="0" cy="294850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1" name="Google Shape;211;p6"/>
          <p:cNvSpPr txBox="1"/>
          <p:nvPr/>
        </p:nvSpPr>
        <p:spPr>
          <a:xfrm>
            <a:off x="3508901" y="1824382"/>
            <a:ext cx="134167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תפריט עזרה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2" name="Google Shape;212;p6"/>
          <p:cNvCxnSpPr/>
          <p:nvPr/>
        </p:nvCxnSpPr>
        <p:spPr>
          <a:xfrm rot="10800000">
            <a:off x="7753488" y="4522992"/>
            <a:ext cx="0" cy="293089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3" name="Google Shape;213;p6"/>
          <p:cNvSpPr txBox="1"/>
          <p:nvPr/>
        </p:nvSpPr>
        <p:spPr>
          <a:xfrm>
            <a:off x="5223852" y="4800549"/>
            <a:ext cx="1646785" cy="58477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פתיחת פרויקטים שמורים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6379775" y="5432222"/>
            <a:ext cx="1432262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תפריט עזרה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5" name="Google Shape;215;p6"/>
          <p:cNvCxnSpPr/>
          <p:nvPr/>
        </p:nvCxnSpPr>
        <p:spPr>
          <a:xfrm rot="10800000">
            <a:off x="6399653" y="4522991"/>
            <a:ext cx="0" cy="293089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6" name="Google Shape;216;p6"/>
          <p:cNvCxnSpPr>
            <a:stCxn id="214" idx="0"/>
          </p:cNvCxnSpPr>
          <p:nvPr/>
        </p:nvCxnSpPr>
        <p:spPr>
          <a:xfrm rot="10800000">
            <a:off x="7085706" y="4452422"/>
            <a:ext cx="10200" cy="979800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7" name="Google Shape;217;p6"/>
          <p:cNvSpPr txBox="1"/>
          <p:nvPr/>
        </p:nvSpPr>
        <p:spPr>
          <a:xfrm>
            <a:off x="6280385" y="5814448"/>
            <a:ext cx="1673704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הוראות בניה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הוספת תוכן חדש</a:t>
            </a:r>
            <a:endParaRPr/>
          </a:p>
        </p:txBody>
      </p:sp>
      <p:sp>
        <p:nvSpPr>
          <p:cNvPr id="223" name="Google Shape;223;p7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224" name="Google Shape;224;p7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screenshot of a cell phone&#10;&#10;Description automatically generated" id="225" name="Google Shape;2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13" y="2670652"/>
            <a:ext cx="4257048" cy="3299842"/>
          </a:xfrm>
          <a:prstGeom prst="rect">
            <a:avLst/>
          </a:prstGeom>
          <a:noFill/>
          <a:ln cap="flat" cmpd="sng" w="2857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7"/>
          <p:cNvSpPr txBox="1"/>
          <p:nvPr/>
        </p:nvSpPr>
        <p:spPr>
          <a:xfrm>
            <a:off x="175260" y="1234758"/>
            <a:ext cx="4629822" cy="1691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ב- Spike Prime ניתן להוריד יחידות חדשות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תוכנית הלימודים של ה FLL נקראת ״מוכנים לתחרות״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4958994" y="1208164"/>
            <a:ext cx="3630503" cy="1691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 – Robot Inventor ניתן להוריד פעולות חדשות להמשך למודלים העיקריים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28" name="Google Shape;22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589" y="2917461"/>
            <a:ext cx="3978630" cy="27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iw-IL"/>
              <a:t>SPIKE PRIME: תכנות יסודות הקנבס</a:t>
            </a:r>
            <a:br>
              <a:rPr lang="iw-IL"/>
            </a:br>
            <a:endParaRPr/>
          </a:p>
        </p:txBody>
      </p:sp>
      <p:sp>
        <p:nvSpPr>
          <p:cNvPr id="234" name="Google Shape;234;p8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3">
            <a:alphaModFix/>
          </a:blip>
          <a:srcRect b="0" l="0" r="0" t="3118"/>
          <a:stretch/>
        </p:blipFill>
        <p:spPr>
          <a:xfrm>
            <a:off x="246301" y="1486929"/>
            <a:ext cx="5977486" cy="43961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/>
          <p:nvPr/>
        </p:nvSpPr>
        <p:spPr>
          <a:xfrm>
            <a:off x="1598359" y="1172632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פרויקט פתוח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4109009" y="1852744"/>
            <a:ext cx="1525993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מאפייני הפרויקט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שינוי שם או העברת קובץ למיקום חדש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253443" y="1155027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חזרה לבית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4108953" y="1496987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פרויקט חדש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1" name="Google Shape;241;p8"/>
          <p:cNvCxnSpPr>
            <a:stCxn id="238" idx="1"/>
            <a:endCxn id="242" idx="2"/>
          </p:cNvCxnSpPr>
          <p:nvPr/>
        </p:nvCxnSpPr>
        <p:spPr>
          <a:xfrm rot="10800000">
            <a:off x="2311409" y="1717509"/>
            <a:ext cx="1797600" cy="458400"/>
          </a:xfrm>
          <a:prstGeom prst="bentConnector2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p8"/>
          <p:cNvSpPr/>
          <p:nvPr/>
        </p:nvSpPr>
        <p:spPr>
          <a:xfrm>
            <a:off x="222255" y="5649152"/>
            <a:ext cx="368583" cy="26824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222255" y="5987048"/>
            <a:ext cx="889562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הרחבות</a:t>
            </a:r>
            <a:endParaRPr sz="1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5" name="Google Shape;245;p8"/>
          <p:cNvCxnSpPr>
            <a:stCxn id="244" idx="1"/>
          </p:cNvCxnSpPr>
          <p:nvPr/>
        </p:nvCxnSpPr>
        <p:spPr>
          <a:xfrm flipH="1" rot="10800000">
            <a:off x="222255" y="5787748"/>
            <a:ext cx="24000" cy="337800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6" name="Google Shape;246;p8"/>
          <p:cNvSpPr/>
          <p:nvPr/>
        </p:nvSpPr>
        <p:spPr>
          <a:xfrm>
            <a:off x="253443" y="1598639"/>
            <a:ext cx="337395" cy="26824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8"/>
          <p:cNvSpPr/>
          <p:nvPr/>
        </p:nvSpPr>
        <p:spPr>
          <a:xfrm>
            <a:off x="1631740" y="1549983"/>
            <a:ext cx="520905" cy="16857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2232828" y="1548887"/>
            <a:ext cx="156883" cy="16857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6049156" y="1543870"/>
            <a:ext cx="156883" cy="16857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49" name="Google Shape;249;p8"/>
          <p:cNvCxnSpPr/>
          <p:nvPr/>
        </p:nvCxnSpPr>
        <p:spPr>
          <a:xfrm>
            <a:off x="5673636" y="1632162"/>
            <a:ext cx="306426" cy="3325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0" name="Google Shape;250;p8"/>
          <p:cNvSpPr txBox="1"/>
          <p:nvPr/>
        </p:nvSpPr>
        <p:spPr>
          <a:xfrm>
            <a:off x="2727566" y="4377781"/>
            <a:ext cx="1426649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קנבס התכנות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1" name="Google Shape;2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0413" y="2385617"/>
            <a:ext cx="2487286" cy="1931896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8"/>
          <p:cNvSpPr txBox="1"/>
          <p:nvPr/>
        </p:nvSpPr>
        <p:spPr>
          <a:xfrm>
            <a:off x="6392485" y="1850770"/>
            <a:ext cx="2487286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התחברות לבקר וגישה ללוח המחוונים שלו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729319" y="1813357"/>
            <a:ext cx="337395" cy="268246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4" name="Google Shape;254;p8"/>
          <p:cNvCxnSpPr>
            <a:stCxn id="251" idx="1"/>
            <a:endCxn id="253" idx="2"/>
          </p:cNvCxnSpPr>
          <p:nvPr/>
        </p:nvCxnSpPr>
        <p:spPr>
          <a:xfrm rot="10800000">
            <a:off x="1898113" y="2081665"/>
            <a:ext cx="4512300" cy="1269900"/>
          </a:xfrm>
          <a:prstGeom prst="bentConnector2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75" y="1173562"/>
            <a:ext cx="6199232" cy="509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ROBOT INVENTOR: תכנות יסודות הקנבס</a:t>
            </a:r>
            <a:endParaRPr/>
          </a:p>
        </p:txBody>
      </p:sp>
      <p:sp>
        <p:nvSpPr>
          <p:cNvPr id="261" name="Google Shape;261;p9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1/9/2020)</a:t>
            </a:r>
            <a:endParaRPr/>
          </a:p>
        </p:txBody>
      </p:sp>
      <p:sp>
        <p:nvSpPr>
          <p:cNvPr id="262" name="Google Shape;262;p9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263" name="Google Shape;263;p9"/>
          <p:cNvCxnSpPr>
            <a:stCxn id="264" idx="3"/>
          </p:cNvCxnSpPr>
          <p:nvPr/>
        </p:nvCxnSpPr>
        <p:spPr>
          <a:xfrm flipH="1">
            <a:off x="8034989" y="4440535"/>
            <a:ext cx="352800" cy="170400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4" name="Google Shape;264;p9"/>
          <p:cNvSpPr txBox="1"/>
          <p:nvPr/>
        </p:nvSpPr>
        <p:spPr>
          <a:xfrm>
            <a:off x="6705794" y="4302036"/>
            <a:ext cx="1681995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הורדת תוכנות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6667022" y="1394518"/>
            <a:ext cx="2255102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התחברות לבקר וגישה ללוח המחונים שלו</a:t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250943" y="5966860"/>
            <a:ext cx="368583" cy="268246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2389884" y="5933834"/>
            <a:ext cx="889562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הרחבות</a:t>
            </a:r>
            <a:endParaRPr sz="1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68" name="Google Shape;268;p9"/>
          <p:cNvCxnSpPr/>
          <p:nvPr/>
        </p:nvCxnSpPr>
        <p:spPr>
          <a:xfrm rot="10800000">
            <a:off x="661818" y="6072334"/>
            <a:ext cx="1728066" cy="0"/>
          </a:xfrm>
          <a:prstGeom prst="straightConnector1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9" name="Google Shape;269;p9"/>
          <p:cNvSpPr/>
          <p:nvPr/>
        </p:nvSpPr>
        <p:spPr>
          <a:xfrm>
            <a:off x="236484" y="1163876"/>
            <a:ext cx="337395" cy="268246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6164980" y="1459329"/>
            <a:ext cx="291622" cy="332045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3532350" y="3397549"/>
            <a:ext cx="1426800" cy="6465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קנבס התכנות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9"/>
          <p:cNvSpPr txBox="1"/>
          <p:nvPr/>
        </p:nvSpPr>
        <p:spPr>
          <a:xfrm>
            <a:off x="2979021" y="1224310"/>
            <a:ext cx="1268937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פרויקט פתוח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3150019" y="2797260"/>
            <a:ext cx="2379949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מאפייני הפרויקט, שינוי שם הפרויקט או שמירה בשם</a:t>
            </a:r>
            <a:endParaRPr sz="1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74" name="Google Shape;274;p9"/>
          <p:cNvCxnSpPr/>
          <p:nvPr/>
        </p:nvCxnSpPr>
        <p:spPr>
          <a:xfrm rot="10800000">
            <a:off x="963975" y="1552191"/>
            <a:ext cx="2187000" cy="1484700"/>
          </a:xfrm>
          <a:prstGeom prst="bentConnector3">
            <a:avLst>
              <a:gd fmla="val 83902" name="adj1"/>
            </a:avLst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A screenshot of a cell phone&#10;&#10;Description automatically generated" id="275" name="Google Shape;27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1481" y="1914871"/>
            <a:ext cx="2240643" cy="168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5">
            <a:alphaModFix/>
          </a:blip>
          <a:srcRect b="19469" l="0" r="12204" t="0"/>
          <a:stretch/>
        </p:blipFill>
        <p:spPr>
          <a:xfrm>
            <a:off x="6705794" y="4623097"/>
            <a:ext cx="1681995" cy="16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9"/>
          <p:cNvSpPr/>
          <p:nvPr/>
        </p:nvSpPr>
        <p:spPr>
          <a:xfrm>
            <a:off x="5244743" y="5814112"/>
            <a:ext cx="368583" cy="453763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2016-07-04T02:35:12Z</dcterms:created>
  <dc:creator>Srinivasan Seshan</dc:creator>
</cp:coreProperties>
</file>